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0" r:id="rId3"/>
    <p:sldId id="301" r:id="rId4"/>
    <p:sldId id="302"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1088" autoAdjust="0"/>
  </p:normalViewPr>
  <p:slideViewPr>
    <p:cSldViewPr snapToGrid="0" showGuides="1">
      <p:cViewPr varScale="1">
        <p:scale>
          <a:sx n="116" d="100"/>
          <a:sy n="116" d="100"/>
        </p:scale>
        <p:origin x="1000" y="192"/>
      </p:cViewPr>
      <p:guideLst/>
    </p:cSldViewPr>
  </p:slideViewPr>
  <p:outlineViewPr>
    <p:cViewPr>
      <p:scale>
        <a:sx n="33" d="100"/>
        <a:sy n="33" d="100"/>
      </p:scale>
      <p:origin x="0" y="0"/>
    </p:cViewPr>
  </p:outlineViewPr>
  <p:notesTextViewPr>
    <p:cViewPr>
      <p:scale>
        <a:sx n="1" d="1"/>
        <a:sy n="1" d="1"/>
      </p:scale>
      <p:origin x="0" y="-128"/>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40be07349baefcea5098ccf62a519e">
            <a:r>
              <a:rPr dirty="0" lang="en-US" noProof="0"/>
              <a:t>L'une des principales fonctionnalités de DHIS2 est la collecte de données. Mais comment les données sont-elles saisies dans DHIS2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89646472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4b2122706cff493c3d5389a84a39881">
            <a:r>
              <a:rPr dirty="0" lang="en-US" noProof="0"/>
              <a:t>Dans cette vidéo, nous vous apprenons à utiliser l'application saisie de données pour effectuer la saisie de quelques données agrégées de base, ainsi que les différentes méthodes utilisées par l'application pour s'assurer que les données saisies sont correctes et pour naviguer dans les formulaires de saisie de données.</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3853895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f73ee0d8ca5c515e498cad2d116bf9">
            <a:pPr rtl="0">
              <a:spcBef>
                <a:spcPts val="1200"/>
              </a:spcBef>
              <a:spcAft>
                <a:spcPts val="1200"/>
              </a:spcAft>
            </a:pPr>
            <a:r>
              <a:rPr dirty="0" lang="en-US" noProof="0"/>
              <a:t>Pour commencer, connectez-vous à DHIS2. Dans le menu Applications situé dans le coin supérieur droit, recherchez l'application Saisie de données en faisant défiler la liste des applications ou en utilisant le champ de recherche, puis cliquez sur l'icône.</a:t>
            </a:r>
          </a:p>
          <a:p>
            <a:pPr rtl="0">
              <a:spcBef>
                <a:spcPts val="1200"/>
              </a:spcBef>
              <a:spcAft>
                <a:spcPts val="1200"/>
              </a:spcAft>
            </a:pPr>
            <a:endParaRPr dirty="0" lang="en-US" noProof="0"/>
          </a:p>
          <a:p txid="7cc34b8d3a61913afd5d0212c46d9615">
            <a:pPr rtl="0">
              <a:spcBef>
                <a:spcPts val="1200"/>
              </a:spcBef>
              <a:spcAft>
                <a:spcPts val="1200"/>
              </a:spcAft>
            </a:pPr>
            <a:r>
              <a:rPr dirty="0" lang="en-US" noProof="0"/>
              <a:t>Une fois l'application ouverte, vous pouvez sélectionner les dimensions, l'unité d'organisation, l'ensemble de données et la période pour ouvrir un formulaire de saisie de données. Vous devez sélectionner les dimensions dans un ordre spécifique.</a:t>
            </a:r>
          </a:p>
          <a:p>
            <a:pPr rtl="0">
              <a:spcBef>
                <a:spcPts val="1200"/>
              </a:spcBef>
              <a:spcAft>
                <a:spcPts val="1200"/>
              </a:spcAft>
            </a:pPr>
            <a:endParaRPr dirty="0" lang="en-US" noProof="0"/>
          </a:p>
          <a:p txid="31c1cd6b5f22210f161e912748ba8022">
            <a:pPr rtl="0">
              <a:spcBef>
                <a:spcPts val="1200"/>
              </a:spcBef>
              <a:spcAft>
                <a:spcPts val="1200"/>
              </a:spcAft>
            </a:pPr>
            <a:r>
              <a:rPr dirty="0" lang="en-US" noProof="0"/>
              <a:t>Pour commencer, sélectionnez l'unité d'organisation pour laquelle vous saisissez des données. Cette opération s'effectue dans la hiérarchie des unités d'organisation, sur le côté gauche.</a:t>
            </a:r>
          </a:p>
          <a:p>
            <a:pPr rtl="0">
              <a:spcBef>
                <a:spcPts val="1200"/>
              </a:spcBef>
              <a:spcAft>
                <a:spcPts val="1200"/>
              </a:spcAft>
            </a:pPr>
            <a:endParaRPr dirty="0" lang="en-US" noProof="0"/>
          </a:p>
          <a:p txid="887bb1aa992aa9ca07dd1bcfc18e547e">
            <a:pPr rtl="0">
              <a:spcBef>
                <a:spcPts val="1200"/>
              </a:spcBef>
              <a:spcAft>
                <a:spcPts val="1200"/>
              </a:spcAft>
            </a:pPr>
            <a:r>
              <a:rPr dirty="0" lang="en-US" noProof="0"/>
              <a:t>En cliquant sur l'icône plus, vous pouvez élargir les niveaux de la hiérarchie pour trouver l'unité d'organisation dans laquelle vous souhaitez saisir des données. Cliquez ensuite sur l'unité d'organisation pour la sélectionner.</a:t>
            </a:r>
          </a:p>
          <a:p>
            <a:pPr rtl="0">
              <a:spcBef>
                <a:spcPts val="1200"/>
              </a:spcBef>
              <a:spcAft>
                <a:spcPts val="1200"/>
              </a:spcAft>
            </a:pPr>
            <a:endParaRPr dirty="0" lang="en-US" noProof="0"/>
          </a:p>
          <a:p txid="bf6ebe53241ca2935f166c0d4b83ba44">
            <a:pPr rtl="0">
              <a:spcBef>
                <a:spcPts val="1200"/>
              </a:spcBef>
              <a:spcAft>
                <a:spcPts val="1200"/>
              </a:spcAft>
            </a:pPr>
            <a:r>
              <a:rPr dirty="0" lang="en-US" noProof="0"/>
              <a:t>Vous pouvez également utiliser l'icône de recherche située au-dessus de la hiérarchie pour rechercher une unité d'organisation en particulier. Il vous suffit de saisir le nom de l'unité d'organisation dans le champ de recherche, puis de cliquer pour sélectionner celle que vous recherchez.</a:t>
            </a:r>
          </a:p>
          <a:p>
            <a:pPr rtl="0">
              <a:spcBef>
                <a:spcPts val="1200"/>
              </a:spcBef>
              <a:spcAft>
                <a:spcPts val="1200"/>
              </a:spcAft>
            </a:pPr>
            <a:endParaRPr dirty="0" lang="en-US" noProof="0"/>
          </a:p>
          <a:p txid="836fc8051d33b3c290033f502b7ff0c8">
            <a:pPr rtl="0">
              <a:spcBef>
                <a:spcPts val="1200"/>
              </a:spcBef>
              <a:spcAft>
                <a:spcPts val="1200"/>
              </a:spcAft>
            </a:pPr>
            <a:r>
              <a:rPr dirty="0" lang="en-US" noProof="0"/>
              <a:t>Lorsqu'une unité d'organisation a été sélectionnée, son nom devient orange dans la hiérarchie et elle renseigne également le champ de l'unité d'organisation dans la boîte de dimension verte.</a:t>
            </a:r>
          </a:p>
          <a:p>
            <a:pPr rtl="0">
              <a:spcBef>
                <a:spcPts val="1200"/>
              </a:spcBef>
              <a:spcAft>
                <a:spcPts val="1200"/>
              </a:spcAft>
            </a:pPr>
            <a:endParaRPr dirty="0" lang="en-US" noProof="0"/>
          </a:p>
          <a:p txid="beb3ddb76035781e1b43f74659399ffb">
            <a:pPr rtl="0">
              <a:spcBef>
                <a:spcPts val="1200"/>
              </a:spcBef>
              <a:spcAft>
                <a:spcPts val="1200"/>
              </a:spcAft>
            </a:pPr>
            <a:r>
              <a:rPr dirty="0" lang="en-US" noProof="0"/>
              <a:t>La dimension suivante à sélectionner est l'ensemble de données. Les ensembles de données disponibles dans l'unité d'organisation que vous avez sélectionnée apparaissent dans la liste déroulante.</a:t>
            </a:r>
          </a:p>
          <a:p>
            <a:pPr rtl="0">
              <a:spcBef>
                <a:spcPts val="1200"/>
              </a:spcBef>
              <a:spcAft>
                <a:spcPts val="1200"/>
              </a:spcAft>
            </a:pPr>
            <a:endParaRPr dirty="0" lang="en-US" noProof="0"/>
          </a:p>
          <a:p txid="44a77faa51c7ef86b3cc81de806f0690">
            <a:pPr rtl="0">
              <a:spcBef>
                <a:spcPts val="1200"/>
              </a:spcBef>
              <a:spcAft>
                <a:spcPts val="1200"/>
              </a:spcAft>
            </a:pPr>
            <a:r>
              <a:rPr dirty="0" lang="en-US" noProof="0"/>
              <a:t>Chaque ensemble de données étant généralement lié à des prestations spécifiques, la liste des ensembles de données disponibles dans chaque unité d'organisation changera en fonction des types de prestations qui y sont fournies, ainsi que des ensembles de données auxquels vous avez accès en fonction de votre rôle d'utilisateur.</a:t>
            </a:r>
          </a:p>
          <a:p>
            <a:pPr rtl="0">
              <a:spcBef>
                <a:spcPts val="1200"/>
              </a:spcBef>
              <a:spcAft>
                <a:spcPts val="1200"/>
              </a:spcAft>
            </a:pPr>
            <a:endParaRPr dirty="0" lang="en-US" noProof="0"/>
          </a:p>
          <a:p txid="76436cc27112f9c580a592028bc399cd">
            <a:pPr rtl="0">
              <a:spcBef>
                <a:spcPts val="1200"/>
              </a:spcBef>
              <a:spcAft>
                <a:spcPts val="1200"/>
              </a:spcAft>
            </a:pPr>
            <a:r>
              <a:rPr dirty="0" lang="en-US" noProof="0"/>
              <a:t>Pour cet exemple, sélectionnez Immunisation PEV. Ensuite, sélectionnez la période pour laquelle vous souhaitez saisir des données. L'ensemble de données que vous choisissez prédétermine le type de période disponible en fonction de la fréquence de collecte des données pour ce formulaire.</a:t>
            </a:r>
          </a:p>
          <a:p>
            <a:pPr rtl="0">
              <a:spcBef>
                <a:spcPts val="1200"/>
              </a:spcBef>
              <a:spcAft>
                <a:spcPts val="1200"/>
              </a:spcAft>
            </a:pPr>
            <a:endParaRPr dirty="0" lang="en-US" noProof="0"/>
          </a:p>
          <a:p txid="ebf89331767835feb0a24b056230b64c">
            <a:pPr rtl="0">
              <a:spcBef>
                <a:spcPts val="1200"/>
              </a:spcBef>
              <a:spcAft>
                <a:spcPts val="1200"/>
              </a:spcAft>
            </a:pPr>
            <a:r>
              <a:rPr dirty="0" lang="en-US" noProof="0"/>
              <a:t>L'ensemble de données sur les vaccinations est collecté mensuellement, vous devez donc sélectionner le mois pour lequel vous allez saisir des données. Vous pouvez utiliser les boutons Année précédente et Année suivante pour passer d'une année à l'autre au besoin.</a:t>
            </a:r>
          </a:p>
          <a:p>
            <a:pPr rtl="0">
              <a:spcBef>
                <a:spcPts val="1200"/>
              </a:spcBef>
              <a:spcAft>
                <a:spcPts val="1200"/>
              </a:spcAft>
            </a:pPr>
            <a:endParaRPr dirty="0" lang="en-US" noProof="0"/>
          </a:p>
          <a:p txid="a4bd60bf299ba37b5f959b011c5c6700">
            <a:pPr rtl="0">
              <a:spcBef>
                <a:spcPts val="1200"/>
              </a:spcBef>
              <a:spcAft>
                <a:spcPts val="1200"/>
              </a:spcAft>
            </a:pPr>
            <a:r>
              <a:rPr dirty="0" lang="en-US" noProof="0"/>
              <a:t>Sélectionnons un mois pour saisir les données. Comme notre formulaire contient plusieurs sections, nous pouvons également voir un menu déroulant supplémentaire en haut du formulaire, filtrer la section.</a:t>
            </a:r>
          </a:p>
          <a:p>
            <a:pPr rtl="0">
              <a:spcBef>
                <a:spcPts val="1200"/>
              </a:spcBef>
              <a:spcAft>
                <a:spcPts val="1200"/>
              </a:spcAft>
            </a:pPr>
            <a:endParaRPr dirty="0" lang="en-US" noProof="0"/>
          </a:p>
          <a:p txid="cc218f2a7532cd839e0e0026c63b1bdd">
            <a:pPr rtl="0">
              <a:spcBef>
                <a:spcPts val="1200"/>
              </a:spcBef>
              <a:spcAft>
                <a:spcPts val="1200"/>
              </a:spcAft>
            </a:pPr>
            <a:r>
              <a:rPr dirty="0" lang="en-US" noProof="0"/>
              <a:t>Cette fonction permet d'accéder rapidement à une section particulière du formulaire pour y saisir des données. Si vous souhaitez sélectionner une autre section ou revoir l'ensemble du formulaire, il vous suffit de revenir au menu déroulant Filtrer la section et de modifier votre sélection.</a:t>
            </a:r>
          </a:p>
          <a:p>
            <a:pPr rtl="0">
              <a:spcBef>
                <a:spcPts val="1200"/>
              </a:spcBef>
              <a:spcAft>
                <a:spcPts val="1200"/>
              </a:spcAft>
            </a:pPr>
            <a:endParaRPr dirty="0" lang="en-US" noProof="0"/>
          </a:p>
          <a:p txid="40547f60ac6d42b4e0a21e2bbce2bafc">
            <a:pPr rtl="0">
              <a:spcBef>
                <a:spcPts val="1200"/>
              </a:spcBef>
              <a:spcAft>
                <a:spcPts val="1200"/>
              </a:spcAft>
            </a:pPr>
            <a:r>
              <a:rPr dirty="0" lang="en-US" noProof="0"/>
              <a:t>Les différents types de formulaires seront abordés plus en détail dans le cours sur la personnalisation. Une fois l'ensemble de données ouvert, vous pouvez commencer à saisir des données.</a:t>
            </a:r>
          </a:p>
          <a:p>
            <a:pPr rtl="0">
              <a:spcBef>
                <a:spcPts val="1200"/>
              </a:spcBef>
              <a:spcAft>
                <a:spcPts val="1200"/>
              </a:spcAft>
            </a:pPr>
            <a:endParaRPr dirty="0" lang="en-US" noProof="0"/>
          </a:p>
          <a:p txid="65fe657fe8dcf54aa70ccad7a72b46ef">
            <a:pPr rtl="0">
              <a:spcBef>
                <a:spcPts val="1200"/>
              </a:spcBef>
              <a:spcAft>
                <a:spcPts val="1200"/>
              </a:spcAft>
            </a:pPr>
            <a:r>
              <a:rPr dirty="0" lang="en-US" noProof="0"/>
              <a:t>Pour saisir une valeur, il vous suffit de sélectionner le champ et le formulaire dans lesquels vous souhaitez saisir des données, puis de saisir la valeur. Vous pouvez cliquer sur chaque champ avec votre curseur pour saisir des données ou vous pouvez passer d'un champ à l'autre en utilisant les touches fléchées haut et bas ou la touche de tabulation.</a:t>
            </a:r>
          </a:p>
          <a:p>
            <a:pPr rtl="0">
              <a:spcBef>
                <a:spcPts val="1200"/>
              </a:spcBef>
              <a:spcAft>
                <a:spcPts val="1200"/>
              </a:spcAft>
            </a:pPr>
            <a:endParaRPr dirty="0" lang="en-US" noProof="0"/>
          </a:p>
          <a:p txid="fb21acc6234bde823aba482fd5543c9b">
            <a:pPr rtl="0">
              <a:spcBef>
                <a:spcPts val="1200"/>
              </a:spcBef>
              <a:spcAft>
                <a:spcPts val="1200"/>
              </a:spcAft>
            </a:pPr>
            <a:r>
              <a:rPr dirty="0" lang="en-US" noProof="0"/>
              <a:t>En appuyant sur la touche de Tabulation, le curseur passe au champ suivant et en appuyant sur les touches Shift + Tab, le curseur revient au champ précédent. Une case grise signifie que la saisie de données est désactivée pour ce champ.</a:t>
            </a:r>
          </a:p>
          <a:p>
            <a:pPr rtl="0">
              <a:spcBef>
                <a:spcPts val="1200"/>
              </a:spcBef>
              <a:spcAft>
                <a:spcPts val="1200"/>
              </a:spcAft>
            </a:pPr>
            <a:endParaRPr dirty="0" lang="en-US" noProof="0"/>
          </a:p>
          <a:p txid="534725e1a44911aa1298dd2bd1854c49">
            <a:pPr rtl="0">
              <a:spcBef>
                <a:spcPts val="1200"/>
              </a:spcBef>
              <a:spcAft>
                <a:spcPts val="1200"/>
              </a:spcAft>
            </a:pPr>
            <a:r>
              <a:rPr dirty="0" lang="en-US" noProof="0"/>
              <a:t>Il est donc verrouillé et ne peut être modifié. Vous remarquerez que vous ne pouvez pas cliquer sur ces champs gris. Si vous utilisez la touche de tabulation ou les touches fléchées pour naviguer dans le formulaire, votre curseur passera automatiquement au-dessus de ces champs pour passer au champ disponible suivant.</a:t>
            </a:r>
          </a:p>
          <a:p>
            <a:pPr rtl="0">
              <a:spcBef>
                <a:spcPts val="1200"/>
              </a:spcBef>
              <a:spcAft>
                <a:spcPts val="1200"/>
              </a:spcAft>
            </a:pPr>
            <a:endParaRPr dirty="0" lang="en-US" noProof="0"/>
          </a:p>
          <a:p txid="d331256504d009bc629b2544d1b06844">
            <a:pPr rtl="0">
              <a:spcBef>
                <a:spcPts val="1200"/>
              </a:spcBef>
              <a:spcAft>
                <a:spcPts val="1200"/>
              </a:spcAft>
            </a:pPr>
            <a:r>
              <a:rPr dirty="0" lang="en-US" noProof="0"/>
              <a:t>Lorsque vous saisissez des données dans un champ, celui-ci devient vert. Cela signifie que la valeur des données a été enregistrée. Les valeurs des données sont enregistrées automatiquement dans DHIS2 au fur et à mesure que vous les saisissez.</a:t>
            </a:r>
          </a:p>
          <a:p>
            <a:pPr rtl="0">
              <a:spcBef>
                <a:spcPts val="1200"/>
              </a:spcBef>
              <a:spcAft>
                <a:spcPts val="1200"/>
              </a:spcAft>
            </a:pPr>
            <a:endParaRPr dirty="0" lang="en-US" noProof="0"/>
          </a:p>
          <a:p txid="a7c091a358e787b4b5e69459289c404a">
            <a:pPr rtl="0">
              <a:spcBef>
                <a:spcPts val="1200"/>
              </a:spcBef>
              <a:spcAft>
                <a:spcPts val="1200"/>
              </a:spcAft>
            </a:pPr>
            <a:r>
              <a:rPr dirty="0" lang="en-US" noProof="0"/>
              <a:t>Il n'est donc pas nécessaire de cliquer sur le bouton Enregistrer et vous ne risquez pas de perdre votre travail. Si le champ est jaune, cela signifie que le système est en train d'enregistrer la valeur mais qu'elle n'est pas encore enregistrée.</a:t>
            </a:r>
          </a:p>
          <a:p>
            <a:pPr rtl="0">
              <a:spcBef>
                <a:spcPts val="1200"/>
              </a:spcBef>
              <a:spcAft>
                <a:spcPts val="1200"/>
              </a:spcAft>
            </a:pPr>
            <a:endParaRPr dirty="0" lang="en-US" noProof="0"/>
          </a:p>
          <a:p txid="b65684cddd1b7a47f000ccae7e05d919">
            <a:pPr rtl="0">
              <a:spcBef>
                <a:spcPts val="1200"/>
              </a:spcBef>
              <a:spcAft>
                <a:spcPts val="1200"/>
              </a:spcAft>
            </a:pPr>
            <a:r>
              <a:rPr dirty="0" lang="en-US" noProof="0"/>
              <a:t>Dans la plupart des cas, cela ne dure qu'un instant. Si vous saisissez une valeur non valide, par exemple du texte au lieu d'un nombre dans une cellule numérique, le système affichera un message indiquant le type de valeur correct pour ce champ.</a:t>
            </a:r>
          </a:p>
          <a:p>
            <a:pPr rtl="0">
              <a:spcBef>
                <a:spcPts val="1200"/>
              </a:spcBef>
              <a:spcAft>
                <a:spcPts val="1200"/>
              </a:spcAft>
            </a:pPr>
            <a:endParaRPr dirty="0" lang="en-US" noProof="0"/>
          </a:p>
          <a:p txid="95bb66351e7dd2344d03d5bac3cb1aa9">
            <a:pPr rtl="0">
              <a:spcBef>
                <a:spcPts val="1200"/>
              </a:spcBef>
              <a:spcAft>
                <a:spcPts val="1200"/>
              </a:spcAft>
            </a:pPr>
            <a:r>
              <a:rPr dirty="0" lang="en-US" noProof="0"/>
              <a:t>Le champ devient également jaune, ce qui indique que la valeur invalide que vous avez saisie n'a pas été enregistrée. Si vous saisissez une valeur qui se situe en marge d'une fourchette prédéterminée pour un champ spécifique, vous recevrez un message contextuel indiquant que la valeur se situe en marge de la fourchette et le champ passera à l'orange.</a:t>
            </a:r>
          </a:p>
          <a:p>
            <a:pPr rtl="0">
              <a:spcBef>
                <a:spcPts val="1200"/>
              </a:spcBef>
              <a:spcAft>
                <a:spcPts val="1200"/>
              </a:spcAft>
            </a:pPr>
            <a:endParaRPr dirty="0" lang="en-US" noProof="0"/>
          </a:p>
          <a:p txid="6fd3c6a60ef5b7b39186b26ecfcd7b8d">
            <a:pPr rtl="0">
              <a:spcBef>
                <a:spcPts val="1200"/>
              </a:spcBef>
              <a:spcAft>
                <a:spcPts val="1200"/>
              </a:spcAft>
            </a:pPr>
            <a:r>
              <a:rPr dirty="0" lang="en-US" noProof="0"/>
              <a:t>Cela indique que votre saisie est peut-être incorrecte. Vérifiez à nouveau votre saisie. Si cette valeur est incorrecte, corrigez-la.</a:t>
            </a:r>
          </a:p>
          <a:p>
            <a:pPr rtl="0">
              <a:spcBef>
                <a:spcPts val="1200"/>
              </a:spcBef>
              <a:spcAft>
                <a:spcPts val="1200"/>
              </a:spcAft>
            </a:pPr>
            <a:endParaRPr dirty="0" lang="en-US" noProof="0"/>
          </a:p>
          <a:p txid="aab2c0e5c3f041a519be784d46f69e07">
            <a:pPr rtl="0">
              <a:spcBef>
                <a:spcPts val="1200"/>
              </a:spcBef>
              <a:spcAft>
                <a:spcPts val="1200"/>
              </a:spcAft>
            </a:pPr>
            <a:r>
              <a:rPr dirty="0" lang="en-US" noProof="0"/>
              <a:t>Si vous confirmez que la valeur est correcte, il est utile d'ajouter un commentaire pour l'attester. Vous apprendrez à ajouter des commentaires sur les valeurs des données dans la prochaine vidéo.</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56679168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9af6a2dddd9879f5c3d84ed0f67030e">
            <a:r>
              <a:rPr dirty="0" lang="en-US" noProof="0">
                <a:solidFill>
                  <a:srgbClr val="000000"/>
                </a:solidFill>
                <a:effectLst/>
                <a:sym typeface=""/>
              </a:rPr>
              <a:t>En résumé, pour saisir des données agrégées, vous devez d'abord ouvrir l'application Saisie de données dans le menu Applications. Sélectionnez ensuite l'unité d'organisation, l'ensemble de données et la période.</a:t>
            </a:r>
          </a:p>
          <a:p>
            <a:endParaRPr dirty="0" lang="en-US" noProof="0">
              <a:solidFill>
                <a:srgbClr val="000000"/>
              </a:solidFill>
              <a:effectLst/>
              <a:sym typeface=""/>
            </a:endParaRPr>
          </a:p>
          <a:p txid="8c1520cc4007f642c40e68f7cde547e2">
            <a:r>
              <a:rPr dirty="0" lang="en-US" noProof="0">
                <a:solidFill>
                  <a:srgbClr val="000000"/>
                </a:solidFill>
                <a:effectLst/>
                <a:sym typeface=""/>
              </a:rPr>
              <a:t>Lorsque vous saisissez des données, la couleur verte signifie que votre valeur a été enregistrée. La couleur jaune signifie qu'elle n'est pas encore enregistrée. </a:t>
            </a:r>
            <a:r>
              <a:rPr lang="en-US" noProof="0">
                <a:solidFill>
                  <a:srgbClr val="000000"/>
                </a:solidFill>
                <a:effectLst/>
                <a:sym typeface=""/>
              </a:rPr>
              <a:t>L'orange signifie que la valeur saisie est en dehors de la fourchette de valeurs. </a:t>
            </a:r>
            <a:r>
              <a:rPr dirty="0" lang="en-US" noProof="0">
                <a:solidFill>
                  <a:srgbClr val="000000"/>
                </a:solidFill>
                <a:effectLst/>
                <a:sym typeface=""/>
              </a:rPr>
              <a:t>Enfin, la couleur grise signifie que le champ est verrouillé.</a:t>
            </a:r>
          </a:p>
          <a:p>
            <a:endParaRPr dirty="0" lang="en-US" noProof="0">
              <a:solidFill>
                <a:srgbClr val="000000"/>
              </a:solidFill>
              <a:effectLst/>
              <a:sym typeface=""/>
            </a:endParaRPr>
          </a:p>
          <a:p txid="e9f61583237dbb1fcce5b29279b88f40">
            <a:r>
              <a:rPr dirty="0" lang="en-US" noProof="0">
                <a:solidFill>
                  <a:srgbClr val="000000"/>
                </a:solidFill>
                <a:effectLst/>
                <a:sym typeface=""/>
              </a:rPr>
              <a:t>En plus de cliquer ou d'utiliser la touche de Tabulation pour passer d'un champ de formulaire à l'autre, pour les formulaires comportant plusieurs sections, vous pouvez utiliser l'option Filtrer la section pour afficher une section spécifique du formulaire.</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019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33"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4" Target="../media/image1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3.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49994"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87e5266badb2e1fbcf4c9aa89c44b8cd">
            <a:r>
              <a:rPr dirty="0" lang="en-US"/>
              <a:t>Application de Saisie de Données : Les principes de base</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FE86-9192-4E57-A455-C923248C59FB}"/>
              </a:ext>
            </a:extLst>
          </p:cNvPr>
          <p:cNvSpPr>
            <a:spLocks noGrp="1"/>
          </p:cNvSpPr>
          <p:nvPr>
            <p:ph type="title"/>
          </p:nvPr>
        </p:nvSpPr>
        <p:spPr/>
        <p:txBody>
          <a:bodyPr/>
          <a:lstStyle/>
          <a:p txid="1307311404306788a659d8da8c8c8400">
            <a:r>
              <a:rPr dirty="0" lang="en-US"/>
              <a:t>Collecte de données dans DHIS2</a:t>
            </a:r>
          </a:p>
        </p:txBody>
      </p:sp>
      <p:sp>
        <p:nvSpPr>
          <p:cNvPr id="46" name="TextBox 45">
            <a:extLst>
              <a:ext uri="{FF2B5EF4-FFF2-40B4-BE49-F238E27FC236}">
                <a16:creationId xmlns:a16="http://schemas.microsoft.com/office/drawing/2014/main" id="{1BA175E0-DB54-41BD-BF57-2B92A4ECA6D5}"/>
              </a:ext>
            </a:extLst>
          </p:cNvPr>
          <p:cNvSpPr txBox="1"/>
          <p:nvPr/>
        </p:nvSpPr>
        <p:spPr>
          <a:xfrm>
            <a:off x="6096000" y="3167057"/>
            <a:ext cx="3679370" cy="830997"/>
          </a:xfrm>
          <a:prstGeom prst="rect">
            <a:avLst/>
          </a:prstGeom>
          <a:noFill/>
        </p:spPr>
        <p:txBody>
          <a:bodyPr rtlCol="0" wrap="square">
            <a:spAutoFit/>
          </a:bodyPr>
          <a:lstStyle/>
          <a:p txid="6e1d1af4a4b6103eba5ec137ba84034d">
            <a:pPr>
              <a:buClr>
                <a:srgbClr val="008CCF"/>
              </a:buClr>
            </a:pPr>
            <a:r>
              <a:rPr dirty="0" lang="en-US" sz="2400"/>
              <a:t>Comment les données sont-elles saisies dans DHIS2 ?</a:t>
            </a:r>
          </a:p>
        </p:txBody>
      </p:sp>
      <p:grpSp>
        <p:nvGrpSpPr>
          <p:cNvPr id="6" name="Group 5">
            <a:extLst>
              <a:ext uri="{FF2B5EF4-FFF2-40B4-BE49-F238E27FC236}">
                <a16:creationId xmlns:a16="http://schemas.microsoft.com/office/drawing/2014/main" id="{D5B17052-C4EB-4E5F-BD56-342D4203FC9D}"/>
              </a:ext>
            </a:extLst>
          </p:cNvPr>
          <p:cNvGrpSpPr/>
          <p:nvPr/>
        </p:nvGrpSpPr>
        <p:grpSpPr>
          <a:xfrm>
            <a:off x="3477591" y="2633742"/>
            <a:ext cx="1729409" cy="2742109"/>
            <a:chOff x="3477591" y="2633742"/>
            <a:chExt cx="1729409" cy="2742109"/>
          </a:xfrm>
        </p:grpSpPr>
        <p:grpSp>
          <p:nvGrpSpPr>
            <p:cNvPr descr="Database with solid fill" id="77" name="Graphic 69">
              <a:extLst>
                <a:ext uri="{FF2B5EF4-FFF2-40B4-BE49-F238E27FC236}">
                  <a16:creationId xmlns:a16="http://schemas.microsoft.com/office/drawing/2014/main" id="{DC223FDD-149C-4413-8BF2-8A8EB4E2E7CC}"/>
                </a:ext>
              </a:extLst>
            </p:cNvPr>
            <p:cNvGrpSpPr/>
            <p:nvPr/>
          </p:nvGrpSpPr>
          <p:grpSpPr>
            <a:xfrm>
              <a:off x="3587874" y="2633742"/>
              <a:ext cx="1508843" cy="2047715"/>
              <a:chOff x="3113880" y="2253301"/>
              <a:chExt cx="533400" cy="723900"/>
            </a:xfrm>
            <a:solidFill>
              <a:srgbClr val="276696"/>
            </a:solidFill>
          </p:grpSpPr>
          <p:sp>
            <p:nvSpPr>
              <p:cNvPr id="78" name="Freeform: Shape 77">
                <a:extLst>
                  <a:ext uri="{FF2B5EF4-FFF2-40B4-BE49-F238E27FC236}">
                    <a16:creationId xmlns:a16="http://schemas.microsoft.com/office/drawing/2014/main" id="{95F7C38C-D0EB-4A66-B6A2-7E4860BDA735}"/>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dirty="0" lang="en-US"/>
              </a:p>
            </p:txBody>
          </p:sp>
          <p:sp>
            <p:nvSpPr>
              <p:cNvPr id="79" name="Freeform: Shape 78">
                <a:extLst>
                  <a:ext uri="{FF2B5EF4-FFF2-40B4-BE49-F238E27FC236}">
                    <a16:creationId xmlns:a16="http://schemas.microsoft.com/office/drawing/2014/main" id="{0169741C-D1DE-4702-8ACD-84CADA50EF12}"/>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sp>
            <p:nvSpPr>
              <p:cNvPr id="80" name="Freeform: Shape 79">
                <a:extLst>
                  <a:ext uri="{FF2B5EF4-FFF2-40B4-BE49-F238E27FC236}">
                    <a16:creationId xmlns:a16="http://schemas.microsoft.com/office/drawing/2014/main" id="{82C395C5-7165-4D9D-897C-9623BC65F601}"/>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dirty="0" lang="en-US"/>
              </a:p>
            </p:txBody>
          </p:sp>
          <p:sp>
            <p:nvSpPr>
              <p:cNvPr id="81" name="Freeform: Shape 80">
                <a:extLst>
                  <a:ext uri="{FF2B5EF4-FFF2-40B4-BE49-F238E27FC236}">
                    <a16:creationId xmlns:a16="http://schemas.microsoft.com/office/drawing/2014/main" id="{D41E72DD-DA32-4844-B1C1-FAACC23AEAA9}"/>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grpSp>
        <p:pic>
          <p:nvPicPr>
            <p:cNvPr id="82" name="Picture 2">
              <a:extLst>
                <a:ext uri="{FF2B5EF4-FFF2-40B4-BE49-F238E27FC236}">
                  <a16:creationId xmlns:a16="http://schemas.microsoft.com/office/drawing/2014/main" id="{F8BED9A8-C8AB-4305-825B-A0704028BD4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77591" y="4849259"/>
              <a:ext cx="1729409" cy="52659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advTm="8453" p14:dur="2000" spd="slow"/>
    </mc:Choice>
    <mc:Fallback xmlns="">
      <p:transition advTm="845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6"/>
                                        </p:tgtEl>
                                        <p:attrNameLst>
                                          <p:attrName>style.visibility</p:attrName>
                                        </p:attrNameLst>
                                      </p:cBhvr>
                                      <p:to>
                                        <p:strVal val="visible"/>
                                      </p:to>
                                    </p:set>
                                    <p:animEffect filter="fade" transition="in">
                                      <p:cBhvr>
                                        <p:cTn dur="500" id="12"/>
                                        <p:tgtEl>
                                          <p:spTgt spid="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CD68-0BA0-4393-88CB-1DB01CC996C4}"/>
              </a:ext>
            </a:extLst>
          </p:cNvPr>
          <p:cNvSpPr>
            <a:spLocks noGrp="1"/>
          </p:cNvSpPr>
          <p:nvPr>
            <p:ph type="title"/>
          </p:nvPr>
        </p:nvSpPr>
        <p:spPr/>
        <p:txBody>
          <a:bodyPr/>
          <a:lstStyle/>
          <a:p txid="13c9d5a7b0102e8ea22d81967a791e80">
            <a:r>
              <a:rPr dirty="0" lang="en-US"/>
              <a:t>Dans cette vidéo, vous verrez…</a:t>
            </a:r>
          </a:p>
        </p:txBody>
      </p:sp>
      <p:pic>
        <p:nvPicPr>
          <p:cNvPr descr="A picture containing icon  Description automatically generated" id="5" name="Picture 4">
            <a:extLst>
              <a:ext uri="{FF2B5EF4-FFF2-40B4-BE49-F238E27FC236}">
                <a16:creationId xmlns:a16="http://schemas.microsoft.com/office/drawing/2014/main" id="{CF8BA993-9F06-466A-9357-8D3FAB271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0600" y="2288933"/>
            <a:ext cx="3387538" cy="3387538"/>
          </a:xfrm>
          <a:prstGeom prst="rect">
            <a:avLst/>
          </a:prstGeom>
        </p:spPr>
      </p:pic>
      <p:sp>
        <p:nvSpPr>
          <p:cNvPr id="6" name="Rectangle: Rounded Corners 5">
            <a:extLst>
              <a:ext uri="{FF2B5EF4-FFF2-40B4-BE49-F238E27FC236}">
                <a16:creationId xmlns:a16="http://schemas.microsoft.com/office/drawing/2014/main" id="{DD29B465-7A86-4169-943F-BBFB94C6D62F}"/>
              </a:ext>
            </a:extLst>
          </p:cNvPr>
          <p:cNvSpPr/>
          <p:nvPr/>
        </p:nvSpPr>
        <p:spPr>
          <a:xfrm>
            <a:off x="2719929" y="197009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a:r>
              <a:rPr dirty="0" lang="en-US" sz="2200"/>
              <a:t>Application Saisie de données</a:t>
            </a:r>
          </a:p>
        </p:txBody>
      </p:sp>
      <p:sp>
        <p:nvSpPr>
          <p:cNvPr id="7" name="TextBox 6">
            <a:extLst>
              <a:ext uri="{FF2B5EF4-FFF2-40B4-BE49-F238E27FC236}">
                <a16:creationId xmlns:a16="http://schemas.microsoft.com/office/drawing/2014/main" id="{B2498492-7E99-4E43-A466-0EC4D375D635}"/>
              </a:ext>
            </a:extLst>
          </p:cNvPr>
          <p:cNvSpPr txBox="1"/>
          <p:nvPr/>
        </p:nvSpPr>
        <p:spPr>
          <a:xfrm>
            <a:off x="5981700" y="2345340"/>
            <a:ext cx="3679370" cy="830997"/>
          </a:xfrm>
          <a:prstGeom prst="rect">
            <a:avLst/>
          </a:prstGeom>
          <a:noFill/>
        </p:spPr>
        <p:txBody>
          <a:bodyPr rtlCol="0" wrap="square">
            <a:spAutoFit/>
          </a:bodyPr>
          <a:lstStyle/>
          <a:p txid="547152e1e73efe8aafbc671906927151">
            <a:pPr indent="-342900" marL="342900">
              <a:buClr>
                <a:srgbClr val="008CCF"/>
              </a:buClr>
              <a:buFont charset="0" panose="020B0604020202020204" pitchFamily="34" typeface="Arial"/>
              <a:buChar char="•"/>
            </a:pPr>
            <a:r>
              <a:rPr dirty="0" lang="en-US" sz="2400"/>
              <a:t>Comment utiliser l'application saisie de données</a:t>
            </a:r>
          </a:p>
        </p:txBody>
      </p:sp>
      <p:sp>
        <p:nvSpPr>
          <p:cNvPr id="8" name="TextBox 7">
            <a:extLst>
              <a:ext uri="{FF2B5EF4-FFF2-40B4-BE49-F238E27FC236}">
                <a16:creationId xmlns:a16="http://schemas.microsoft.com/office/drawing/2014/main" id="{D7882C98-ABF3-429F-B799-3FB71EE90D14}"/>
              </a:ext>
            </a:extLst>
          </p:cNvPr>
          <p:cNvSpPr txBox="1"/>
          <p:nvPr/>
        </p:nvSpPr>
        <p:spPr>
          <a:xfrm>
            <a:off x="5981700" y="3381313"/>
            <a:ext cx="4114800" cy="830997"/>
          </a:xfrm>
          <a:prstGeom prst="rect">
            <a:avLst/>
          </a:prstGeom>
          <a:noFill/>
        </p:spPr>
        <p:txBody>
          <a:bodyPr rtlCol="0" wrap="square">
            <a:spAutoFit/>
          </a:bodyPr>
          <a:lstStyle/>
          <a:p txid="f8d6bae44449028d9a47e6b403d34b6c">
            <a:pPr indent="-342900" marL="342900">
              <a:buClr>
                <a:srgbClr val="008CCF"/>
              </a:buClr>
              <a:buFont charset="0" panose="020B0604020202020204" pitchFamily="34" typeface="Arial"/>
              <a:buChar char="•"/>
            </a:pPr>
            <a:r>
              <a:rPr dirty="0" lang="en-US" sz="2400"/>
              <a:t>Comment s'assurer que les données saisies sont correctes </a:t>
            </a:r>
          </a:p>
        </p:txBody>
      </p:sp>
      <p:sp>
        <p:nvSpPr>
          <p:cNvPr id="9" name="TextBox 8">
            <a:extLst>
              <a:ext uri="{FF2B5EF4-FFF2-40B4-BE49-F238E27FC236}">
                <a16:creationId xmlns:a16="http://schemas.microsoft.com/office/drawing/2014/main" id="{88D0A5D5-C6E1-4F5A-9FC1-3B39D1506AA7}"/>
              </a:ext>
            </a:extLst>
          </p:cNvPr>
          <p:cNvSpPr txBox="1"/>
          <p:nvPr/>
        </p:nvSpPr>
        <p:spPr>
          <a:xfrm>
            <a:off x="5981700" y="4417286"/>
            <a:ext cx="4114800" cy="830997"/>
          </a:xfrm>
          <a:prstGeom prst="rect">
            <a:avLst/>
          </a:prstGeom>
          <a:noFill/>
        </p:spPr>
        <p:txBody>
          <a:bodyPr rtlCol="0" wrap="square">
            <a:spAutoFit/>
          </a:bodyPr>
          <a:lstStyle/>
          <a:p txid="c6215577e9e50cc4e22ca4988ea99036">
            <a:pPr indent="-342900" marL="342900">
              <a:buClr>
                <a:srgbClr val="008CCF"/>
              </a:buClr>
              <a:buFont charset="0" panose="020B0604020202020204" pitchFamily="34" typeface="Arial"/>
              <a:buChar char="•"/>
            </a:pPr>
            <a:r>
              <a:rPr dirty="0" lang="en-US" sz="2400"/>
              <a:t>Comment naviguer dans les formulaires de saisie de données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advTm="17555" p14:dur="2000" spd="slow"/>
    </mc:Choice>
    <mc:Fallback xmlns="">
      <p:transition advTm="1755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500" id="25"/>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F1019D-3DF9-330D-8EFD-2701A8173CBA}"/>
              </a:ext>
            </a:extLst>
          </p:cNvPr>
          <p:cNvSpPr txBox="1"/>
          <p:nvPr/>
        </p:nvSpPr>
        <p:spPr>
          <a:xfrm>
            <a:off x="5244029" y="3426246"/>
            <a:ext cx="1459054" cy="461665"/>
          </a:xfrm>
          <a:prstGeom prst="rect">
            <a:avLst/>
          </a:prstGeom>
          <a:noFill/>
        </p:spPr>
        <p:txBody>
          <a:bodyPr rtlCol="0" wrap="none">
            <a:spAutoFit/>
          </a:bodyPr>
          <a:lstStyle/>
          <a:p txid="cfd616fd3a67b910b373ed857fe0226d">
            <a:pPr algn="l" indent="-342900" marL="342900">
              <a:buClr>
                <a:srgbClr val="008CCF"/>
              </a:buClr>
              <a:buFont charset="-79" pitchFamily="2" typeface="Rubik"/>
              <a:buChar char="•"/>
            </a:pPr>
            <a:r>
              <a:rPr dirty="0" lang="en-US" sz="2400"/>
              <a:t>Démo </a:t>
            </a:r>
          </a:p>
        </p:txBody>
      </p:sp>
    </p:spTree>
    <p:custDataLst>
      <p:tags r:id="rId1"/>
    </p:custDataLst>
    <p:extLst>
      <p:ext uri="{BB962C8B-B14F-4D97-AF65-F5344CB8AC3E}">
        <p14:creationId xmlns:p14="http://schemas.microsoft.com/office/powerpoint/2010/main" val="1169321352"/>
      </p:ext>
    </p:extLst>
  </p:cSld>
  <p:clrMapOvr>
    <a:masterClrMapping/>
  </p:clrMapOvr>
  <mc:AlternateContent xmlns:mc="http://schemas.openxmlformats.org/markup-compatibility/2006" xmlns:p14="http://schemas.microsoft.com/office/powerpoint/2010/main">
    <mc:Choice Requires="p14">
      <p:transition advTm="318000" p14:dur="1250" spd="slow"/>
    </mc:Choice>
    <mc:Fallback xmlns="">
      <p:transition advTm="31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dirty="0" lang="en-US"/>
              <a:t>Résumé</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032000" y="1363405"/>
            <a:ext cx="4343400" cy="461665"/>
          </a:xfrm>
          <a:prstGeom prst="rect">
            <a:avLst/>
          </a:prstGeom>
          <a:noFill/>
        </p:spPr>
        <p:txBody>
          <a:bodyPr rtlCol="0" wrap="square">
            <a:spAutoFit/>
          </a:bodyPr>
          <a:lstStyle/>
          <a:p txid="749d0379593fe007e1b734feff782715">
            <a:pPr algn="l">
              <a:buClr>
                <a:srgbClr val="008CCF"/>
              </a:buClr>
            </a:pPr>
            <a:r>
              <a:rPr dirty="0" lang="en-US" sz="2400"/>
              <a:t>Pour saisir des données agrégées :</a:t>
            </a:r>
          </a:p>
        </p:txBody>
      </p:sp>
      <p:sp>
        <p:nvSpPr>
          <p:cNvPr id="24" name="TextBox 23">
            <a:extLst>
              <a:ext uri="{FF2B5EF4-FFF2-40B4-BE49-F238E27FC236}">
                <a16:creationId xmlns:a16="http://schemas.microsoft.com/office/drawing/2014/main" id="{5A53BDD7-D93F-44BA-A334-1335A11003C4}"/>
              </a:ext>
            </a:extLst>
          </p:cNvPr>
          <p:cNvSpPr txBox="1"/>
          <p:nvPr/>
        </p:nvSpPr>
        <p:spPr>
          <a:xfrm>
            <a:off x="1651000" y="2163465"/>
            <a:ext cx="4445000" cy="2180405"/>
          </a:xfrm>
          <a:prstGeom prst="rect">
            <a:avLst/>
          </a:prstGeom>
          <a:noFill/>
        </p:spPr>
        <p:txBody>
          <a:bodyPr rtlCol="0" wrap="square">
            <a:spAutoFit/>
          </a:bodyPr>
          <a:lstStyle/>
          <a:p txid="e9ddd5878a80d4d9d588fef7872cf1b4">
            <a:pPr algn="l" indent="-457200" marL="457200">
              <a:lnSpc>
                <a:spcPts val="3300"/>
              </a:lnSpc>
              <a:buClr>
                <a:srgbClr val="008CCF"/>
              </a:buClr>
              <a:buFont typeface="+mj-lt"/>
              <a:buAutoNum type="arabicPeriod"/>
            </a:pPr>
            <a:r>
              <a:rPr dirty="0" lang="en-US" sz="2400"/>
              <a:t>Ouvrez l'application Saisie de données</a:t>
            </a:r>
          </a:p>
          <a:p txid="e9542265a345748330343f4efc23539e">
            <a:pPr algn="l" indent="-457200" marL="457200">
              <a:lnSpc>
                <a:spcPts val="3300"/>
              </a:lnSpc>
              <a:buClr>
                <a:srgbClr val="008CCF"/>
              </a:buClr>
              <a:buFont typeface="+mj-lt"/>
              <a:buAutoNum type="arabicPeriod"/>
            </a:pPr>
            <a:r>
              <a:rPr dirty="0" lang="en-US" sz="2400"/>
              <a:t>Sélectionnez l'unité d'</a:t>
            </a:r>
            <a:r>
              <a:rPr dirty="0" err="1" lang="en-US" sz="2400"/>
              <a:t>organisation </a:t>
            </a:r>
            <a:r>
              <a:rPr dirty="0" lang="en-US" sz="2400"/>
            </a:r>
          </a:p>
          <a:p txid="17271502e0c1f36e673382965ffdd6df">
            <a:pPr algn="l" indent="-457200" marL="457200">
              <a:lnSpc>
                <a:spcPts val="3300"/>
              </a:lnSpc>
              <a:buClr>
                <a:srgbClr val="008CCF"/>
              </a:buClr>
              <a:buFont typeface="+mj-lt"/>
              <a:buAutoNum type="arabicPeriod"/>
            </a:pPr>
            <a:r>
              <a:rPr dirty="0" lang="en-US" sz="2400"/>
              <a:t>Sélectionnez l'ensemble de données.</a:t>
            </a:r>
          </a:p>
          <a:p txid="b5f5b608f11eaa52952970867c581c8e">
            <a:pPr algn="l" indent="-457200" marL="457200">
              <a:lnSpc>
                <a:spcPts val="3300"/>
              </a:lnSpc>
              <a:buClr>
                <a:srgbClr val="008CCF"/>
              </a:buClr>
              <a:buFont typeface="+mj-lt"/>
              <a:buAutoNum type="arabicPeriod"/>
            </a:pPr>
            <a:r>
              <a:rPr dirty="0" lang="en-US" sz="2400"/>
              <a:t>Sélectionnez la période</a:t>
            </a:r>
          </a:p>
        </p:txBody>
      </p:sp>
      <p:sp>
        <p:nvSpPr>
          <p:cNvPr id="26" name="Rectangle 25">
            <a:extLst>
              <a:ext uri="{FF2B5EF4-FFF2-40B4-BE49-F238E27FC236}">
                <a16:creationId xmlns:a16="http://schemas.microsoft.com/office/drawing/2014/main" id="{C51B08FA-FCD3-4D93-A2B8-020A822F895B}"/>
              </a:ext>
            </a:extLst>
          </p:cNvPr>
          <p:cNvSpPr/>
          <p:nvPr/>
        </p:nvSpPr>
        <p:spPr>
          <a:xfrm>
            <a:off x="6223000" y="2262567"/>
            <a:ext cx="1308100" cy="39863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50BFF239-B69B-4788-9DA0-F8FF6C05DA2B}"/>
              </a:ext>
            </a:extLst>
          </p:cNvPr>
          <p:cNvSpPr/>
          <p:nvPr/>
        </p:nvSpPr>
        <p:spPr>
          <a:xfrm>
            <a:off x="6223000" y="2798000"/>
            <a:ext cx="1308100" cy="39863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8" name="Rectangle 27">
            <a:extLst>
              <a:ext uri="{FF2B5EF4-FFF2-40B4-BE49-F238E27FC236}">
                <a16:creationId xmlns:a16="http://schemas.microsoft.com/office/drawing/2014/main" id="{60F0160F-C359-419F-AE6A-9CDC33C251B6}"/>
              </a:ext>
            </a:extLst>
          </p:cNvPr>
          <p:cNvSpPr/>
          <p:nvPr/>
        </p:nvSpPr>
        <p:spPr>
          <a:xfrm>
            <a:off x="6223000" y="3333433"/>
            <a:ext cx="1308100" cy="3986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9" name="Rectangle 28">
            <a:extLst>
              <a:ext uri="{FF2B5EF4-FFF2-40B4-BE49-F238E27FC236}">
                <a16:creationId xmlns:a16="http://schemas.microsoft.com/office/drawing/2014/main" id="{FBFF33F8-D1C7-4A4B-AB3F-B43E7999B28C}"/>
              </a:ext>
            </a:extLst>
          </p:cNvPr>
          <p:cNvSpPr/>
          <p:nvPr/>
        </p:nvSpPr>
        <p:spPr>
          <a:xfrm>
            <a:off x="6223000" y="3868865"/>
            <a:ext cx="1308100" cy="3986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0" name="TextBox 29">
            <a:extLst>
              <a:ext uri="{FF2B5EF4-FFF2-40B4-BE49-F238E27FC236}">
                <a16:creationId xmlns:a16="http://schemas.microsoft.com/office/drawing/2014/main" id="{9087FB63-34E8-4765-91C1-EF9E7BC0C802}"/>
              </a:ext>
            </a:extLst>
          </p:cNvPr>
          <p:cNvSpPr txBox="1"/>
          <p:nvPr/>
        </p:nvSpPr>
        <p:spPr>
          <a:xfrm>
            <a:off x="6127750" y="1363405"/>
            <a:ext cx="4343400" cy="461665"/>
          </a:xfrm>
          <a:prstGeom prst="rect">
            <a:avLst/>
          </a:prstGeom>
          <a:noFill/>
        </p:spPr>
        <p:txBody>
          <a:bodyPr rtlCol="0" wrap="square">
            <a:spAutoFit/>
          </a:bodyPr>
          <a:lstStyle/>
          <a:p txid="06b4f4909756d024a1a2f933f7efc9ee">
            <a:pPr algn="l">
              <a:buClr>
                <a:srgbClr val="008CCF"/>
              </a:buClr>
            </a:pPr>
            <a:r>
              <a:rPr dirty="0" lang="en-US" sz="2400"/>
              <a:t>Lors de la saisie de données :</a:t>
            </a:r>
          </a:p>
        </p:txBody>
      </p:sp>
      <p:sp>
        <p:nvSpPr>
          <p:cNvPr id="31" name="TextBox 30">
            <a:extLst>
              <a:ext uri="{FF2B5EF4-FFF2-40B4-BE49-F238E27FC236}">
                <a16:creationId xmlns:a16="http://schemas.microsoft.com/office/drawing/2014/main" id="{77475532-464A-4602-A052-63EF1189DFDD}"/>
              </a:ext>
            </a:extLst>
          </p:cNvPr>
          <p:cNvSpPr txBox="1"/>
          <p:nvPr/>
        </p:nvSpPr>
        <p:spPr>
          <a:xfrm>
            <a:off x="7708900" y="2200402"/>
            <a:ext cx="2832100" cy="461665"/>
          </a:xfrm>
          <a:prstGeom prst="rect">
            <a:avLst/>
          </a:prstGeom>
          <a:noFill/>
        </p:spPr>
        <p:txBody>
          <a:bodyPr rtlCol="0" wrap="square">
            <a:spAutoFit/>
          </a:bodyPr>
          <a:lstStyle/>
          <a:p txid="e16189961619ee1622e32de465d0bea4">
            <a:pPr algn="l">
              <a:buClr>
                <a:srgbClr val="008CCF"/>
              </a:buClr>
            </a:pPr>
            <a:r>
              <a:rPr dirty="0" lang="en-US" sz="2400"/>
              <a:t>Valeur enregistrée</a:t>
            </a:r>
          </a:p>
        </p:txBody>
      </p:sp>
      <p:sp>
        <p:nvSpPr>
          <p:cNvPr id="32" name="TextBox 31">
            <a:extLst>
              <a:ext uri="{FF2B5EF4-FFF2-40B4-BE49-F238E27FC236}">
                <a16:creationId xmlns:a16="http://schemas.microsoft.com/office/drawing/2014/main" id="{7D037AFF-491D-4635-849F-21F74F3644B6}"/>
              </a:ext>
            </a:extLst>
          </p:cNvPr>
          <p:cNvSpPr txBox="1"/>
          <p:nvPr/>
        </p:nvSpPr>
        <p:spPr>
          <a:xfrm>
            <a:off x="7708900" y="2746051"/>
            <a:ext cx="2832100" cy="461665"/>
          </a:xfrm>
          <a:prstGeom prst="rect">
            <a:avLst/>
          </a:prstGeom>
          <a:noFill/>
        </p:spPr>
        <p:txBody>
          <a:bodyPr rtlCol="0" wrap="square">
            <a:spAutoFit/>
          </a:bodyPr>
          <a:lstStyle/>
          <a:p txid="74bc9bb2d5285f5b8ed2cb27ed7ea8ba">
            <a:pPr algn="l">
              <a:buClr>
                <a:srgbClr val="008CCF"/>
              </a:buClr>
            </a:pPr>
            <a:r>
              <a:rPr dirty="0" lang="en-US" sz="2400"/>
              <a:t>Pas encore enregistré</a:t>
            </a:r>
          </a:p>
        </p:txBody>
      </p:sp>
      <p:sp>
        <p:nvSpPr>
          <p:cNvPr id="33" name="TextBox 32">
            <a:extLst>
              <a:ext uri="{FF2B5EF4-FFF2-40B4-BE49-F238E27FC236}">
                <a16:creationId xmlns:a16="http://schemas.microsoft.com/office/drawing/2014/main" id="{A4D94F5E-5B5F-4ABF-85C5-5E74727DE4E1}"/>
              </a:ext>
            </a:extLst>
          </p:cNvPr>
          <p:cNvSpPr txBox="1"/>
          <p:nvPr/>
        </p:nvSpPr>
        <p:spPr>
          <a:xfrm>
            <a:off x="7708900" y="3291700"/>
            <a:ext cx="2832100" cy="830997"/>
          </a:xfrm>
          <a:prstGeom prst="rect">
            <a:avLst/>
          </a:prstGeom>
          <a:noFill/>
        </p:spPr>
        <p:txBody>
          <a:bodyPr rtlCol="0" wrap="square">
            <a:spAutoFit/>
          </a:bodyPr>
          <a:lstStyle/>
          <a:p txid="83b2d2524a194fa49b274b3da55a38df">
            <a:pPr algn="l">
              <a:buClr>
                <a:srgbClr val="008CCF"/>
              </a:buClr>
            </a:pPr>
            <a:r>
              <a:rPr dirty="0" lang="en-US" sz="2400"/>
              <a:t>Valeur en dehors de la fourchette</a:t>
            </a:r>
          </a:p>
        </p:txBody>
      </p:sp>
      <p:sp>
        <p:nvSpPr>
          <p:cNvPr id="34" name="TextBox 33">
            <a:extLst>
              <a:ext uri="{FF2B5EF4-FFF2-40B4-BE49-F238E27FC236}">
                <a16:creationId xmlns:a16="http://schemas.microsoft.com/office/drawing/2014/main" id="{A8F0E3F2-F307-4015-BCB9-671609A60C90}"/>
              </a:ext>
            </a:extLst>
          </p:cNvPr>
          <p:cNvSpPr txBox="1"/>
          <p:nvPr/>
        </p:nvSpPr>
        <p:spPr>
          <a:xfrm>
            <a:off x="7708900" y="3837349"/>
            <a:ext cx="2832100" cy="461665"/>
          </a:xfrm>
          <a:prstGeom prst="rect">
            <a:avLst/>
          </a:prstGeom>
          <a:noFill/>
        </p:spPr>
        <p:txBody>
          <a:bodyPr rtlCol="0" wrap="square">
            <a:spAutoFit/>
          </a:bodyPr>
          <a:lstStyle/>
          <a:p txid="aff9e3cd69086afe5d3d34f7eac0f7c9">
            <a:pPr algn="l">
              <a:buClr>
                <a:srgbClr val="008CCF"/>
              </a:buClr>
            </a:pPr>
            <a:r>
              <a:rPr dirty="0" lang="en-US" sz="2400"/>
              <a:t>Champ verrouillé</a:t>
            </a:r>
          </a:p>
        </p:txBody>
      </p:sp>
      <p:grpSp>
        <p:nvGrpSpPr>
          <p:cNvPr id="42" name="Group 41">
            <a:extLst>
              <a:ext uri="{FF2B5EF4-FFF2-40B4-BE49-F238E27FC236}">
                <a16:creationId xmlns:a16="http://schemas.microsoft.com/office/drawing/2014/main" id="{7676784B-7F65-426C-8B58-D46E8C1327CF}"/>
              </a:ext>
            </a:extLst>
          </p:cNvPr>
          <p:cNvGrpSpPr/>
          <p:nvPr/>
        </p:nvGrpSpPr>
        <p:grpSpPr>
          <a:xfrm>
            <a:off x="2781300" y="4590004"/>
            <a:ext cx="1422400" cy="685800"/>
            <a:chOff x="1828800" y="4762500"/>
            <a:chExt cx="1422400" cy="685800"/>
          </a:xfrm>
        </p:grpSpPr>
        <p:sp>
          <p:nvSpPr>
            <p:cNvPr id="35" name="Rectangle: Rounded Corners 34">
              <a:extLst>
                <a:ext uri="{FF2B5EF4-FFF2-40B4-BE49-F238E27FC236}">
                  <a16:creationId xmlns:a16="http://schemas.microsoft.com/office/drawing/2014/main" id="{A8B6087A-15AB-4B7B-AC29-DDC4EEE15DF6}"/>
                </a:ext>
              </a:extLst>
            </p:cNvPr>
            <p:cNvSpPr/>
            <p:nvPr/>
          </p:nvSpPr>
          <p:spPr>
            <a:xfrm>
              <a:off x="1828800" y="4762500"/>
              <a:ext cx="1422400" cy="685800"/>
            </a:xfrm>
            <a:prstGeom prst="roundRect">
              <a:avLst>
                <a:gd fmla="val 11111" name="adj"/>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182880" rtlCol="0"/>
            <a:lstStyle/>
            <a:p txid="b80f8f24d3d5bcf5c45291443348aff6">
              <a:r>
                <a:rPr dirty="0" lang="en-US" sz="2400"/>
                <a:t>Tabulation</a:t>
              </a:r>
            </a:p>
          </p:txBody>
        </p:sp>
        <p:cxnSp>
          <p:nvCxnSpPr>
            <p:cNvPr id="37" name="Straight Arrow Connector 36">
              <a:extLst>
                <a:ext uri="{FF2B5EF4-FFF2-40B4-BE49-F238E27FC236}">
                  <a16:creationId xmlns:a16="http://schemas.microsoft.com/office/drawing/2014/main" id="{2B5D71D1-21D3-4A23-9633-48F4A7F5E4B1}"/>
                </a:ext>
              </a:extLst>
            </p:cNvPr>
            <p:cNvCxnSpPr/>
            <p:nvPr/>
          </p:nvCxnSpPr>
          <p:spPr>
            <a:xfrm>
              <a:off x="2679700" y="5048250"/>
              <a:ext cx="393700" cy="0"/>
            </a:xfrm>
            <a:prstGeom prst="straightConnector1">
              <a:avLst/>
            </a:prstGeom>
            <a:ln cap="rnd" w="19050">
              <a:solidFill>
                <a:schemeClr val="bg1"/>
              </a:solidFill>
              <a:prstDash val="solid"/>
              <a:headEnd len="lg" type="none" w="lg"/>
              <a:tailEnd len="med" type="triangle"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F04E1F-C91B-4943-8B1B-94E88DBBF970}"/>
                </a:ext>
              </a:extLst>
            </p:cNvPr>
            <p:cNvCxnSpPr>
              <a:cxnSpLocks/>
            </p:cNvCxnSpPr>
            <p:nvPr/>
          </p:nvCxnSpPr>
          <p:spPr>
            <a:xfrm flipH="1">
              <a:off x="2679700" y="5200650"/>
              <a:ext cx="393700" cy="0"/>
            </a:xfrm>
            <a:prstGeom prst="straightConnector1">
              <a:avLst/>
            </a:prstGeom>
            <a:ln cap="rnd" w="19050">
              <a:solidFill>
                <a:schemeClr val="bg1"/>
              </a:solidFill>
              <a:prstDash val="solid"/>
              <a:headEnd len="lg" type="none" w="lg"/>
              <a:tailEnd len="med" type="triangle" w="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FD1C60-9251-4E07-8078-DF207E93D27B}"/>
                </a:ext>
              </a:extLst>
            </p:cNvPr>
            <p:cNvCxnSpPr/>
            <p:nvPr/>
          </p:nvCxnSpPr>
          <p:spPr>
            <a:xfrm>
              <a:off x="3073400" y="4976017"/>
              <a:ext cx="0" cy="137160"/>
            </a:xfrm>
            <a:prstGeom prst="line">
              <a:avLst/>
            </a:prstGeom>
            <a:ln cap="rnd" w="19050">
              <a:solidFill>
                <a:schemeClr val="bg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DECF20B-FCE1-4150-BD87-9087DDCBCB03}"/>
                </a:ext>
              </a:extLst>
            </p:cNvPr>
            <p:cNvCxnSpPr/>
            <p:nvPr/>
          </p:nvCxnSpPr>
          <p:spPr>
            <a:xfrm>
              <a:off x="2668587" y="5132070"/>
              <a:ext cx="0" cy="137160"/>
            </a:xfrm>
            <a:prstGeom prst="line">
              <a:avLst/>
            </a:prstGeom>
            <a:ln cap="rnd" w="19050">
              <a:solidFill>
                <a:schemeClr val="bg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pic>
        <p:nvPicPr>
          <p:cNvPr descr="Cursor with solid fill" id="44" name="Graphic 43">
            <a:extLst>
              <a:ext uri="{FF2B5EF4-FFF2-40B4-BE49-F238E27FC236}">
                <a16:creationId xmlns:a16="http://schemas.microsoft.com/office/drawing/2014/main" id="{894EFEAA-09E7-4842-BC07-495FB5BEB9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6400" y="4475704"/>
            <a:ext cx="914400" cy="914400"/>
          </a:xfrm>
          <a:prstGeom prst="rect">
            <a:avLst/>
          </a:prstGeom>
        </p:spPr>
      </p:pic>
      <p:sp>
        <p:nvSpPr>
          <p:cNvPr id="45" name="TextBox 44">
            <a:extLst>
              <a:ext uri="{FF2B5EF4-FFF2-40B4-BE49-F238E27FC236}">
                <a16:creationId xmlns:a16="http://schemas.microsoft.com/office/drawing/2014/main" id="{3880A4BF-9D8F-4705-B676-7B148566BD79}"/>
              </a:ext>
            </a:extLst>
          </p:cNvPr>
          <p:cNvSpPr txBox="1"/>
          <p:nvPr/>
        </p:nvSpPr>
        <p:spPr>
          <a:xfrm>
            <a:off x="4286339" y="4702071"/>
            <a:ext cx="3619321" cy="461665"/>
          </a:xfrm>
          <a:prstGeom prst="rect">
            <a:avLst/>
          </a:prstGeom>
          <a:noFill/>
        </p:spPr>
        <p:txBody>
          <a:bodyPr rtlCol="0" wrap="square">
            <a:spAutoFit/>
          </a:bodyPr>
          <a:lstStyle/>
          <a:p txid="63cc269dda88fc014713125811c14d14">
            <a:pPr algn="l">
              <a:buClr>
                <a:srgbClr val="008CCF"/>
              </a:buClr>
            </a:pPr>
            <a:r>
              <a:rPr dirty="0" lang="en-US" sz="2400"/>
              <a:t>= passer d'un champ à un autre</a:t>
            </a:r>
          </a:p>
        </p:txBody>
      </p:sp>
      <p:sp>
        <p:nvSpPr>
          <p:cNvPr id="46" name="TextBox 45">
            <a:extLst>
              <a:ext uri="{FF2B5EF4-FFF2-40B4-BE49-F238E27FC236}">
                <a16:creationId xmlns:a16="http://schemas.microsoft.com/office/drawing/2014/main" id="{D6C0D983-DFF6-4ED6-8056-83F73E6D045E}"/>
              </a:ext>
            </a:extLst>
          </p:cNvPr>
          <p:cNvSpPr txBox="1"/>
          <p:nvPr/>
        </p:nvSpPr>
        <p:spPr>
          <a:xfrm>
            <a:off x="1651000" y="5448300"/>
            <a:ext cx="8445500" cy="461665"/>
          </a:xfrm>
          <a:prstGeom prst="rect">
            <a:avLst/>
          </a:prstGeom>
          <a:noFill/>
        </p:spPr>
        <p:txBody>
          <a:bodyPr rtlCol="0" wrap="square">
            <a:spAutoFit/>
          </a:bodyPr>
          <a:lstStyle/>
          <a:p txid="dade4ae4cbcbe487a333b1d92a549514">
            <a:pPr algn="l">
              <a:buClr>
                <a:srgbClr val="008CCF"/>
              </a:buClr>
            </a:pPr>
            <a:r>
              <a:rPr dirty="0" lang="en-US" sz="2400"/>
              <a:t>Filtrer une section : afficher une section spécifique du formulaire</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43056" p14:dur="2000" spd="slow"/>
    </mc:Choice>
    <mc:Fallback xmlns="">
      <p:transition advTm="430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500" id="7"/>
                                        <p:tgtEl>
                                          <p:spTgt spid="2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4">
                                            <p:txEl>
                                              <p:pRg end="0" st="0"/>
                                            </p:txEl>
                                          </p:spTgt>
                                        </p:tgtEl>
                                        <p:attrNameLst>
                                          <p:attrName>style.visibility</p:attrName>
                                        </p:attrNameLst>
                                      </p:cBhvr>
                                      <p:to>
                                        <p:strVal val="visible"/>
                                      </p:to>
                                    </p:set>
                                    <p:animEffect filter="fade" transition="in">
                                      <p:cBhvr>
                                        <p:cTn dur="500" id="12"/>
                                        <p:tgtEl>
                                          <p:spTgt spid="2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4">
                                            <p:txEl>
                                              <p:pRg end="1" st="1"/>
                                            </p:txEl>
                                          </p:spTgt>
                                        </p:tgtEl>
                                        <p:attrNameLst>
                                          <p:attrName>style.visibility</p:attrName>
                                        </p:attrNameLst>
                                      </p:cBhvr>
                                      <p:to>
                                        <p:strVal val="visible"/>
                                      </p:to>
                                    </p:set>
                                    <p:animEffect filter="fade" transition="in">
                                      <p:cBhvr>
                                        <p:cTn dur="500" id="17"/>
                                        <p:tgtEl>
                                          <p:spTgt spid="2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4">
                                            <p:txEl>
                                              <p:pRg end="2" st="2"/>
                                            </p:txEl>
                                          </p:spTgt>
                                        </p:tgtEl>
                                        <p:attrNameLst>
                                          <p:attrName>style.visibility</p:attrName>
                                        </p:attrNameLst>
                                      </p:cBhvr>
                                      <p:to>
                                        <p:strVal val="visible"/>
                                      </p:to>
                                    </p:set>
                                    <p:animEffect filter="fade" transition="in">
                                      <p:cBhvr>
                                        <p:cTn dur="500" id="22"/>
                                        <p:tgtEl>
                                          <p:spTgt spid="2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4">
                                            <p:txEl>
                                              <p:pRg end="3" st="3"/>
                                            </p:txEl>
                                          </p:spTgt>
                                        </p:tgtEl>
                                        <p:attrNameLst>
                                          <p:attrName>style.visibility</p:attrName>
                                        </p:attrNameLst>
                                      </p:cBhvr>
                                      <p:to>
                                        <p:strVal val="visible"/>
                                      </p:to>
                                    </p:set>
                                    <p:animEffect filter="fade" transition="in">
                                      <p:cBhvr>
                                        <p:cTn dur="500" id="27"/>
                                        <p:tgtEl>
                                          <p:spTgt spid="2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0"/>
                                        </p:tgtEl>
                                        <p:attrNameLst>
                                          <p:attrName>style.visibility</p:attrName>
                                        </p:attrNameLst>
                                      </p:cBhvr>
                                      <p:to>
                                        <p:strVal val="visible"/>
                                      </p:to>
                                    </p:set>
                                    <p:animEffect filter="fade" transition="in">
                                      <p:cBhvr>
                                        <p:cTn dur="500" id="32"/>
                                        <p:tgtEl>
                                          <p:spTgt spid="3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6"/>
                                        </p:tgtEl>
                                        <p:attrNameLst>
                                          <p:attrName>style.visibility</p:attrName>
                                        </p:attrNameLst>
                                      </p:cBhvr>
                                      <p:to>
                                        <p:strVal val="visible"/>
                                      </p:to>
                                    </p:set>
                                    <p:animEffect filter="fade" transition="in">
                                      <p:cBhvr>
                                        <p:cTn dur="500" id="37"/>
                                        <p:tgtEl>
                                          <p:spTgt spid="26"/>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2"/>
                                        </p:tgtEl>
                                        <p:attrNameLst>
                                          <p:attrName>style.visibility</p:attrName>
                                        </p:attrNameLst>
                                      </p:cBhvr>
                                      <p:to>
                                        <p:strVal val="visible"/>
                                      </p:to>
                                    </p:set>
                                    <p:animEffect filter="fade" transition="in">
                                      <p:cBhvr>
                                        <p:cTn dur="500" id="52"/>
                                        <p:tgtEl>
                                          <p:spTgt spid="32"/>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8"/>
                                        </p:tgtEl>
                                        <p:attrNameLst>
                                          <p:attrName>style.visibility</p:attrName>
                                        </p:attrNameLst>
                                      </p:cBhvr>
                                      <p:to>
                                        <p:strVal val="visible"/>
                                      </p:to>
                                    </p:set>
                                    <p:animEffect filter="fade" transition="in">
                                      <p:cBhvr>
                                        <p:cTn dur="500" id="57"/>
                                        <p:tgtEl>
                                          <p:spTgt spid="28"/>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33"/>
                                        </p:tgtEl>
                                        <p:attrNameLst>
                                          <p:attrName>style.visibility</p:attrName>
                                        </p:attrNameLst>
                                      </p:cBhvr>
                                      <p:to>
                                        <p:strVal val="visible"/>
                                      </p:to>
                                    </p:set>
                                    <p:animEffect filter="fade" transition="in">
                                      <p:cBhvr>
                                        <p:cTn dur="500" id="62"/>
                                        <p:tgtEl>
                                          <p:spTgt spid="33"/>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29"/>
                                        </p:tgtEl>
                                        <p:attrNameLst>
                                          <p:attrName>style.visibility</p:attrName>
                                        </p:attrNameLst>
                                      </p:cBhvr>
                                      <p:to>
                                        <p:strVal val="visible"/>
                                      </p:to>
                                    </p:set>
                                    <p:animEffect filter="fade" transition="in">
                                      <p:cBhvr>
                                        <p:cTn dur="500" id="67"/>
                                        <p:tgtEl>
                                          <p:spTgt spid="2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4"/>
                                        </p:tgtEl>
                                        <p:attrNameLst>
                                          <p:attrName>style.visibility</p:attrName>
                                        </p:attrNameLst>
                                      </p:cBhvr>
                                      <p:to>
                                        <p:strVal val="visible"/>
                                      </p:to>
                                    </p:set>
                                    <p:animEffect filter="fade" transition="in">
                                      <p:cBhvr>
                                        <p:cTn dur="500" id="72"/>
                                        <p:tgtEl>
                                          <p:spTgt spid="34"/>
                                        </p:tgtEl>
                                      </p:cBhvr>
                                    </p:animEffect>
                                  </p:childTnLst>
                                </p:cTn>
                              </p:par>
                            </p:childTnLst>
                          </p:cTn>
                        </p:par>
                      </p:childTnLst>
                    </p:cTn>
                  </p:par>
                  <p:par>
                    <p:cTn fill="hold" id="73">
                      <p:stCondLst>
                        <p:cond delay="indefinite"/>
                      </p:stCondLst>
                      <p:childTnLst>
                        <p:par>
                          <p:cTn fill="hold" id="74">
                            <p:stCondLst>
                              <p:cond delay="0"/>
                            </p:stCondLst>
                            <p:childTnLst>
                              <p:par>
                                <p:cTn fill="hold" id="75" nodeType="clickEffect" presetClass="entr" presetID="10" presetSubtype="0">
                                  <p:stCondLst>
                                    <p:cond delay="0"/>
                                  </p:stCondLst>
                                  <p:childTnLst>
                                    <p:set>
                                      <p:cBhvr>
                                        <p:cTn dur="1" fill="hold" id="76">
                                          <p:stCondLst>
                                            <p:cond delay="0"/>
                                          </p:stCondLst>
                                        </p:cTn>
                                        <p:tgtEl>
                                          <p:spTgt spid="44"/>
                                        </p:tgtEl>
                                        <p:attrNameLst>
                                          <p:attrName>style.visibility</p:attrName>
                                        </p:attrNameLst>
                                      </p:cBhvr>
                                      <p:to>
                                        <p:strVal val="visible"/>
                                      </p:to>
                                    </p:set>
                                    <p:animEffect filter="fade" transition="in">
                                      <p:cBhvr>
                                        <p:cTn dur="500" id="77"/>
                                        <p:tgtEl>
                                          <p:spTgt spid="44"/>
                                        </p:tgtEl>
                                      </p:cBhvr>
                                    </p:animEffect>
                                  </p:childTnLst>
                                </p:cTn>
                              </p:par>
                            </p:childTnLst>
                          </p:cTn>
                        </p:par>
                      </p:childTnLst>
                    </p:cTn>
                  </p:par>
                  <p:par>
                    <p:cTn fill="hold" id="78">
                      <p:stCondLst>
                        <p:cond delay="indefinite"/>
                      </p:stCondLst>
                      <p:childTnLst>
                        <p:par>
                          <p:cTn fill="hold" id="79">
                            <p:stCondLst>
                              <p:cond delay="0"/>
                            </p:stCondLst>
                            <p:childTnLst>
                              <p:par>
                                <p:cTn fill="hold" id="80" nodeType="clickEffect" presetClass="entr" presetID="10" presetSubtype="0">
                                  <p:stCondLst>
                                    <p:cond delay="0"/>
                                  </p:stCondLst>
                                  <p:childTnLst>
                                    <p:set>
                                      <p:cBhvr>
                                        <p:cTn dur="1" fill="hold" id="81">
                                          <p:stCondLst>
                                            <p:cond delay="0"/>
                                          </p:stCondLst>
                                        </p:cTn>
                                        <p:tgtEl>
                                          <p:spTgt spid="42"/>
                                        </p:tgtEl>
                                        <p:attrNameLst>
                                          <p:attrName>style.visibility</p:attrName>
                                        </p:attrNameLst>
                                      </p:cBhvr>
                                      <p:to>
                                        <p:strVal val="visible"/>
                                      </p:to>
                                    </p:set>
                                    <p:animEffect filter="fade" transition="in">
                                      <p:cBhvr>
                                        <p:cTn dur="500" id="82"/>
                                        <p:tgtEl>
                                          <p:spTgt spid="42"/>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45"/>
                                        </p:tgtEl>
                                        <p:attrNameLst>
                                          <p:attrName>style.visibility</p:attrName>
                                        </p:attrNameLst>
                                      </p:cBhvr>
                                      <p:to>
                                        <p:strVal val="visible"/>
                                      </p:to>
                                    </p:set>
                                    <p:animEffect filter="fade" transition="in">
                                      <p:cBhvr>
                                        <p:cTn dur="500" id="87"/>
                                        <p:tgtEl>
                                          <p:spTgt spid="45"/>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46"/>
                                        </p:tgtEl>
                                        <p:attrNameLst>
                                          <p:attrName>style.visibility</p:attrName>
                                        </p:attrNameLst>
                                      </p:cBhvr>
                                      <p:to>
                                        <p:strVal val="visible"/>
                                      </p:to>
                                    </p:set>
                                    <p:animEffect filter="fade" transition="in">
                                      <p:cBhvr>
                                        <p:cTn dur="500" id="92"/>
                                        <p:tgtEl>
                                          <p:spTgt spid="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26"/>
      <p:bldP animBg="1" grpId="0" spid="27"/>
      <p:bldP animBg="1" grpId="0" spid="28"/>
      <p:bldP animBg="1" grpId="0" spid="29"/>
      <p:bldP grpId="0" spid="30"/>
      <p:bldP grpId="0" spid="31"/>
      <p:bldP grpId="0" spid="32"/>
      <p:bldP grpId="0" spid="33"/>
      <p:bldP grpId="0" spid="34"/>
      <p:bldP grpId="0" spid="45"/>
      <p:bldP grpId="0" spid="46"/>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338" p14:dur="1298" spd="slow">
        <p:fade/>
      </p:transition>
    </mc:Choice>
    <mc:Fallback xmlns="">
      <p:transition advClick="0" advTm="14338"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8C80E62-99A4-4571-B1C6-F591F09A7ED8}"/>
  <p:tag name="ISPRING_RESOURCE_FOLDER" val="C:\Users\alita\Documents\0. Clientes LOCAL\DHIS2\Fundamentals\2.0\Data Capture and validation\M2\2.2.1 Entering data in the Data Entry app - part 1\"/>
  <p:tag name="ISPRING_PRESENTATION_PATH" val="C:\Users\alita\Documents\0. Clientes LOCAL\DHIS2\Fundamentals\2.0\Data Capture and validation\M2\2.2.1 Entering data in the Data Entry app - part 1.pptx"/>
  <p:tag name="ISPRING_SCREEN_RECS_UPDATED" val="C:\Users\alita\Documents\0. Clientes LOCAL\DHIS2\Fundamentals\2.0\Data Capture and validation\M2\2.2.1 Entering data in the Data Entry app - part 1\"/>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68"/>
  <p:tag name="ISPRING_PLAYERS_CUSTOMIZATION_2" val="UEsDBBQAAgAIAJJqV1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JqV1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JqV1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Sald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JqV1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SaldUjnP2+moAAADlAAAAHAAAAG5vbmUvaHRtbF9za2luX3NldHRpbmdzLmpzb26r5lIAAqUcJQUrhWowG8xPKi0pyc/TS87PK0nNK9HLyy/KTQSrUVJ2AwMlHZyK88tSiwgoTUtMTkUx1NTIwskFp0qEiSZO5i7OlsjqChLTU/WSEpOz04vyS/NSIMqcXV0MXYyVwKpquWoBUEsDBBQAAgAIAJJqV1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Tald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NqV1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2p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Tald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k2p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JNqV1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JRqV1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lGpX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Uald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JRqV1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lGpX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lGpX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JRqV1S8fTX3SgAAAEkAAAAfAAAAdmlkZW9sZWN0dXJlL2xvY2FsX3NldHRpbmdzLnhtbLOxr8jNUShLLSrOzM+zVTLUM1BSSM1Lzk/JzEu3VQoNcdO1UFIoLknMS0nMyc9LtVXKy1dSsLfjssnJT07MCU4tKQEqLNa34wIAUEsBAgAAFAACAAgAkmpXVDIbuiL5AwAA4A4AABgAAAAAAAAAAQAAAAAAAAAAAG5vbmUvY29tbW9uX21lc3NhZ2VzLmxuZ1BLAQIAABQAAgAIAJJqV1QVHmAbowAAAH8BAAApAAAAAAAAAAEAAAAAAC8EAABub25lL3BsYXliYWNrX2FuZF9uYXZpZ2F0aW9uX3NldHRpbmdzLnhtbFBLAQIAABQAAgAIAJJqV1QfVIpqMAMAAMcOAAAiAAAAAAAAAAEAAAAAABkFAABub25lL2ZsYXNoX3B1Ymxpc2hpbmdfc2V0dGluZ3MueG1sUEsBAgAAFAACAAgAkmpXVHFXlJ0VAQAA0QIAABwAAAAAAAAAAQAAAAAAiQgAAG5vbmUvZmxhc2hfc2tpbl9zZXR0aW5ncy54bWxQSwECAAAUAAIACACSaldU15twlisDAABvDgAAIQAAAAAAAAABAAAAAADYCQAAbm9uZS9odG1sX3B1Ymxpc2hpbmdfc2V0dGluZ3MueG1sUEsBAgAAFAACAAgAkmpXVI5z9vpqAAAA5QAAABwAAAAAAAAAAQAAAAAAQg0AAG5vbmUvaHRtbF9za2luX3NldHRpbmdzLmpzb25QSwECAAAUAAIACACSaldUvH0190oAAABJAAAAFwAAAAAAAAABAAAAAADmDQAAbm9uZS9sb2NhbF9zZXR0aW5ncy54bWxQSwECAAAUAAIACACWYJBT7gPNTEkDAADjCQAAFAAAAAAAAAABAAAAAABlDgAAdW5pdmVyc2FsL3BsYXllci54bWxQSwECAAAUAAIACACTaldUBqKuqXIGAAAmGQAAHQAAAAAAAAABAAAAAADgEQAAdW5pdmVyc2FsL2NvbW1vbl9tZXNzYWdlcy5sbmdQSwECAAAUAAIACACTaldUFR5gG6MAAAB/AQAALgAAAAAAAAABAAAAAACNGAAAdW5pdmVyc2FsL3BsYXliYWNrX2FuZF9uYXZpZ2F0aW9uX3NldHRpbmdzLnhtbFBLAQIAABQAAgAIAJNqV1Sc/60FUgQAANwVAAAnAAAAAAAAAAEAAAAAAHwZAAB1bml2ZXJzYWwvZmxhc2hfcHVibGlzaGluZ19zZXR0aW5ncy54bWxQSwECAAAUAAIACACTaldUjZ7vv38DAADhDAAAIQAAAAAAAAABAAAAAAATHgAAdW5pdmVyc2FsL2ZsYXNoX3NraW5fc2V0dGluZ3MueG1sUEsBAgAAFAACAAgAk2pXVFfRmmdMBAAAZhUAACYAAAAAAAAAAQAAAAAA0SEAAHVuaXZlcnNhbC9odG1sX3B1Ymxpc2hpbmdfc2V0dGluZ3MueG1sUEsBAgAAFAACAAgAk2pX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lGpXVPaxDkKjBQAApRUAACAAAAAAAAAAAQAAAAAAzjoAAHZpZGVvbGVjdHVyZS9jb21tb25fbWVzc2FnZXMubG5nUEsBAgAAFAACAAgAlGpXVBUeYBujAAAAfwEAADEAAAAAAAAAAQAAAAAAr0AAAHZpZGVvbGVjdHVyZS9wbGF5YmFja19hbmRfbmF2aWdhdGlvbl9zZXR0aW5ncy54bWxQSwECAAAUAAIACACUaldUp4ruNgwFAADlGQAAKgAAAAAAAAABAAAAAAChQQAAdmlkZW9sZWN0dXJlL2ZsYXNoX3B1Ymxpc2hpbmdfc2V0dGluZ3MueG1sUEsBAgAAFAACAAgAlGpXVI92Vf5vAgAAhwgAACQAAAAAAAAAAQAAAAAA9UYAAHZpZGVvbGVjdHVyZS9mbGFzaF9za2luX3NldHRpbmdzLnhtbFBLAQIAABQAAgAIAJRqV1R8n4QKAgUAAF0ZAAApAAAAAAAAAAEAAAAAAKZJAAB2aWRlb2xlY3R1cmUvaHRtbF9wdWJsaXNoaW5nX3NldHRpbmdzLnhtbFBLAQIAABQAAgAIAJRqV1STaEB+hwEAANkEAAAkAAAAAAAAAAEAAAAAAO9OAAB2aWRlb2xlY3R1cmUvaHRtbF9za2luX3NldHRpbmdzLmpzb25QSwECAAAUAAIACACUaldUvH0190oAAABJAAAAHwAAAAAAAAABAAAAAAC4UAAAdmlkZW9sZWN0dXJlL2xvY2FsX3NldHRpbmdzLnhtbFBLBQYAAAAAFwAXABsHAAA/UQAAAAA="/>
  <p:tag name="ISPRING_PRESENTATION_INFO_2" val="&lt;?xml version=&quot;1.0&quot; encoding=&quot;UTF-8&quot; standalone=&quot;no&quot; ?&gt;&#10;&lt;presentation2&gt;&#10;&#10;  &lt;slides&gt;&#10;    &lt;slide id=&quot;{32E790AF-D094-4ADD-A16B-AE8C2787F678}&quot; pptId=&quot;299&quot;/&gt;&#10;    &lt;slide id=&quot;{DF95F7B6-41CB-43BB-B8C5-4F538E552580}&quot; pptId=&quot;300&quot;/&gt;&#10;    &lt;slide id=&quot;{6F2F5030-06BB-477B-8535-EDF19FEA5498}&quot; pptId=&quot;301&quot;/&gt;&#10;    &lt;slide id=&quot;{25D481AE-F569-46FA-9EE7-7F3A79B8D4FA}&quot; pptId=&quot;302&quot;/&gt;&#10;    &lt;slide id=&quot;{7B013AF6-CCBE-44DC-BB2A-744CF7633ABC}&quot; pptId=&quot;303&quot;/&gt;&#10;    &lt;slide id=&quot;{6B7D3F2B-DC37-4025-919E-F109CC455283}&quot; pptId=&quot;272&quot;/&gt;&#10;  &lt;/slides&gt;&#10;&#10;  &lt;narration&gt;&#10;    &lt;audioTracks&gt;&#10;      &lt;audioTrack muted=&quot;false&quot; name=&quot;intro&quot; resource=&quot;4bf78505&quot; slideId=&quot;{32E790AF-D094-4ADD-A16B-AE8C2787F678}&quot; startTime=&quot;0&quot; stepIndex=&quot;0&quot; volume=&quot;1&quot;&gt;&#10;        &lt;audio channels=&quot;2&quot; format=&quot;fltp&quot; sampleRate=&quot;44100&quot;/&gt;&#10;      &lt;/audioTrack&gt;&#10;      &lt;audioTrack muted=&quot;false&quot; name=&quot;Text-to-speech clip — Audio  1&quot; resource=&quot;56e46cf6&quot; slideId=&quot;{DF95F7B6-41CB-43BB-B8C5-4F538E552580}&quot; startTime=&quot;0&quot; stepIndex=&quot;0&quot; volume=&quot;1&quot;&gt;&#10;        &lt;audio channels=&quot;2&quot; format=&quot;fltp&quot; sampleRate=&quot;48000&quot;/&gt;&#10;      &lt;/audioTrack&gt;&#10;      &lt;audioTrack muted=&quot;false&quot; name=&quot;Text-to-speech clip — Audio  2&quot; resource=&quot;ea15e703&quot; slideId=&quot;{6F2F5030-06BB-477B-8535-EDF19FEA5498}&quot; startTime=&quot;0&quot; stepIndex=&quot;0&quot; volume=&quot;1&quot;&gt;&#10;        &lt;audio channels=&quot;2&quot; format=&quot;fltp&quot; sampleRate=&quot;48000&quot;/&gt;&#10;      &lt;/audioTrack&gt;&#10;      &lt;audioTrack muted=&quot;false&quot; name=&quot;2.2.1_Slide_5_V2&quot; resource=&quot;e043ce97&quot; slideId=&quot;{7B013AF6-CCBE-44DC-BB2A-744CF7633ABC}&quot; startTime=&quot;0&quot; stepIndex=&quot;0&quot; volume=&quot;1&quot;&gt;&#10;        &lt;audio channels=&quot;2&quot; format=&quot;fltp&quot; sampleRate=&quot;48000&quot;/&gt;&#10;      &lt;/audioTrack&gt;&#10;      &lt;audioTrack muted=&quot;false&quot; name=&quot;outro&quot; resource=&quot;9589478f&quot; slideId=&quot;{6B7D3F2B-DC37-4025-919E-F109CC455283}&quot; startTime=&quot;0&quot; stepIndex=&quot;0&quot; volume=&quot;1&quot;&gt;&#10;        &lt;audio channels=&quot;2&quot; format=&quot;fltp&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ULTRA_SCORM_COURCE_TITLE" val="Module 2 -  Subsection 2 - Data Entry app -  The basics [Part 1 of 3]"/>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One of the key features of DHIS2 is data collection. Getting data into DHIS2 is a critical step toward being able to use it for data analysis and decision making. But how can you enter data into a DHIS2 system? In this video, you’ll look at the basics of Data Entry in DHIS2. You’ll start by identifying how to access the Data Entry app then you’ll set up the app to allow you to enter data into a specific data set.\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1 Data Entry app - The basics&quot;,&quot;onlineDestinationFolderId&quot;:&quot;84e46f70-50c8-11ec-84b8-0ea235bea1bf&quot;,&quot;onlineDestinationUrl&quot;:&quot;dhis2-academy.ispring.com&quot;}}"/>
  <p:tag name="ISPRING_SCORM_RATE_QUIZZES" val="0"/>
  <p:tag name="ISPRING_PRESENTATION_TITLE" val="Module 2 -  Subsection 2 - Data Entry app -  The basics [Part 1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32E790AF-D094-4ADD-A16B-AE8C2787F678}"/>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GENSWF_ADVANCE_TIME" val="8.453"/>
  <p:tag name="ISPRING_CUSTOM_TIMING_USED" val="1"/>
  <p:tag name="GENSWF_SLIDE_UID" val="{6B416CEB-4405-45DD-9A8C-97C192865DBF}:300"/>
  <p:tag name="TIMING" val="|1.949|2.643"/>
  <p:tag name="ISPRING_SLIDE_ID_2" val="{DF95F7B6-41CB-43BB-B8C5-4F538E552580}"/>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85F9721-F7F2-4E3D-8132-DCAB1ACF7DB4}:301"/>
  <p:tag name="GENSWF_ADVANCE_TIME" val="17.555"/>
  <p:tag name="TIMING" val="|1.683|0.784|6.441|3.63"/>
  <p:tag name="ISPRING_SLIDE_ID_2" val="{6F2F5030-06BB-477B-8535-EDF19FEA549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4264B47-A648-4A0E-9E44-342AEB3EB490}:302"/>
  <p:tag name="GENSWF_ADVANCE_TIME" val="318.000"/>
  <p:tag name="ISPRING_SLIDE_ID_2" val="{25D481AE-F569-46FA-9EE7-7F3A79B8D4FA}"/>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GENSWF_ADVANCE_TIME" val="43.056"/>
  <p:tag name="ISPRING_SLIDE_ID_2" val="{7B013AF6-CCBE-44DC-BB2A-744CF7633ABC}"/>
  <p:tag name="TIMING" val="|2.773|2.97|2.748|2.279|1.382|2.416|1.078|1.42|1.597|1.95|2.207|2.966|1.91|1.725|2.163|0.863|0.807|4.96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4.338"/>
  <p:tag name="ISPRING_SLIDE_ID_2" val="{6B7D3F2B-DC37-4025-919E-F109CC45528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8380</TotalTime>
  <Words>1161</Words>
  <Application>Microsoft Macintosh PowerPoint</Application>
  <PresentationFormat>Widescreen</PresentationFormat>
  <Paragraphs>80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Data collection in DHIS2</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  Subsection 2 - Data Entry app -  The basics [Part 1 of 3]</dc:title>
  <dc:subject>elearning</dc:subject>
  <dc:creator>Alejandra Avila</dc:creator>
  <cp:lastModifiedBy>Simona Sekerova</cp:lastModifiedBy>
  <cp:revision>419</cp:revision>
  <dcterms:created xsi:type="dcterms:W3CDTF">2021-02-03T12:41:27Z</dcterms:created>
  <dcterms:modified xsi:type="dcterms:W3CDTF">2023-09-13T06:31:21Z</dcterms:modified>
</cp:coreProperties>
</file>